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493" r:id="rId3"/>
    <p:sldId id="512" r:id="rId5"/>
    <p:sldId id="519" r:id="rId6"/>
    <p:sldId id="520" r:id="rId7"/>
    <p:sldId id="521" r:id="rId8"/>
    <p:sldId id="522" r:id="rId9"/>
    <p:sldId id="523" r:id="rId10"/>
    <p:sldId id="524" r:id="rId11"/>
    <p:sldId id="525" r:id="rId12"/>
    <p:sldId id="527" r:id="rId13"/>
    <p:sldId id="526" r:id="rId14"/>
    <p:sldId id="518"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14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08" d="100"/>
          <a:sy n="108" d="100"/>
        </p:scale>
        <p:origin x="1146" y="120"/>
      </p:cViewPr>
      <p:guideLst>
        <p:guide orient="horz" pos="2183"/>
        <p:guide pos="3840"/>
        <p:guide pos="1467"/>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endParaRPr lang="zh-CN" altLang="en-US" sz="1100" spc="300" dirty="0">
                <a:solidFill>
                  <a:schemeClr val="accent1"/>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5.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44221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2024.06.22</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endParaRPr lang="zh-CN" altLang="en-US" sz="5400" b="1" dirty="0">
              <a:solidFill>
                <a:schemeClr val="accent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990090" y="789940"/>
            <a:ext cx="7403465" cy="3411855"/>
          </a:xfrm>
          <a:prstGeom prst="rect">
            <a:avLst/>
          </a:prstGeom>
        </p:spPr>
      </p:pic>
      <p:pic>
        <p:nvPicPr>
          <p:cNvPr id="4" name="图片 3"/>
          <p:cNvPicPr>
            <a:picLocks noChangeAspect="1"/>
          </p:cNvPicPr>
          <p:nvPr/>
        </p:nvPicPr>
        <p:blipFill>
          <a:blip r:embed="rId2"/>
          <a:stretch>
            <a:fillRect/>
          </a:stretch>
        </p:blipFill>
        <p:spPr>
          <a:xfrm>
            <a:off x="2724785" y="4272280"/>
            <a:ext cx="5934075" cy="1800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754380" y="1304290"/>
            <a:ext cx="5359400" cy="3640455"/>
          </a:xfrm>
          <a:prstGeom prst="rect">
            <a:avLst/>
          </a:prstGeom>
        </p:spPr>
      </p:pic>
      <p:pic>
        <p:nvPicPr>
          <p:cNvPr id="4" name="图片 3"/>
          <p:cNvPicPr>
            <a:picLocks noChangeAspect="1"/>
          </p:cNvPicPr>
          <p:nvPr/>
        </p:nvPicPr>
        <p:blipFill>
          <a:blip r:embed="rId2"/>
          <a:stretch>
            <a:fillRect/>
          </a:stretch>
        </p:blipFill>
        <p:spPr>
          <a:xfrm>
            <a:off x="6159500" y="1304290"/>
            <a:ext cx="4602480" cy="3640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44221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2024.06.22</a:t>
            </a:r>
            <a:endParaRPr lang="zh-CN" altLang="en-US" sz="2000" b="1" dirty="0">
              <a:solidFill>
                <a:schemeClr val="bg1"/>
              </a:solidFill>
              <a:latin typeface="+mn-ea"/>
            </a:endParaRPr>
          </a:p>
        </p:txBody>
      </p:sp>
      <p:sp>
        <p:nvSpPr>
          <p:cNvPr id="2" name="文本框 1"/>
          <p:cNvSpPr txBox="1"/>
          <p:nvPr/>
        </p:nvSpPr>
        <p:spPr>
          <a:xfrm>
            <a:off x="3301280" y="3003848"/>
            <a:ext cx="5875337" cy="922020"/>
          </a:xfrm>
          <a:prstGeom prst="rect">
            <a:avLst/>
          </a:prstGeom>
          <a:noFill/>
        </p:spPr>
        <p:txBody>
          <a:bodyPr wrap="square" rtlCol="0">
            <a:spAutoFit/>
          </a:bodyPr>
          <a:lstStyle/>
          <a:p>
            <a:pPr algn="ctr"/>
            <a:r>
              <a:rPr lang="zh-CN" altLang="en-US" sz="5400" b="1" dirty="0">
                <a:solidFill>
                  <a:schemeClr val="accent1"/>
                </a:solidFill>
                <a:latin typeface="+mj-ea"/>
                <a:ea typeface="+mj-ea"/>
              </a:rPr>
              <a:t>感谢聆听！</a:t>
            </a:r>
            <a:endParaRPr lang="zh-CN" altLang="en-US" sz="5400" b="1" dirty="0">
              <a:solidFill>
                <a:schemeClr val="accent1"/>
              </a:solidFill>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901700" y="989330"/>
            <a:ext cx="10151745" cy="3679190"/>
          </a:xfrm>
          <a:prstGeom prst="rect">
            <a:avLst/>
          </a:prstGeom>
        </p:spPr>
      </p:pic>
      <p:sp>
        <p:nvSpPr>
          <p:cNvPr id="4" name="文本框 3"/>
          <p:cNvSpPr txBox="1"/>
          <p:nvPr/>
        </p:nvSpPr>
        <p:spPr>
          <a:xfrm>
            <a:off x="3486150" y="4959350"/>
            <a:ext cx="5219700" cy="953135"/>
          </a:xfrm>
          <a:prstGeom prst="rect">
            <a:avLst/>
          </a:prstGeom>
          <a:noFill/>
        </p:spPr>
        <p:txBody>
          <a:bodyPr wrap="square" rtlCol="0">
            <a:spAutoFit/>
          </a:bodyPr>
          <a:p>
            <a:pPr algn="ctr"/>
            <a:r>
              <a:rPr lang="zh-CN" altLang="en-US" sz="2800"/>
              <a:t>多策略自适应差分正弦-余弦算法在多机器人路径规划中的应用</a:t>
            </a:r>
            <a:endParaRPr lang="zh-CN"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ln/>
                <a:solidFill>
                  <a:schemeClr val="accent1"/>
                </a:solidFill>
                <a:effectLst>
                  <a:outerShdw blurRad="38100" dist="25400" dir="5400000" algn="ctr" rotWithShape="0">
                    <a:srgbClr val="6E747A">
                      <a:alpha val="43000"/>
                    </a:srgbClr>
                  </a:outerShdw>
                </a:effectLst>
              </a:rPr>
              <a:t>原始算法：</a:t>
            </a:r>
            <a:endParaRPr lang="zh-CN" altLang="en-US" sz="2800">
              <a:ln/>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3507105" y="2400300"/>
            <a:ext cx="5349875" cy="879475"/>
          </a:xfrm>
          <a:prstGeom prst="rect">
            <a:avLst/>
          </a:prstGeom>
        </p:spPr>
      </p:pic>
      <p:sp>
        <p:nvSpPr>
          <p:cNvPr id="5" name="文本框 4"/>
          <p:cNvSpPr txBox="1"/>
          <p:nvPr/>
        </p:nvSpPr>
        <p:spPr>
          <a:xfrm>
            <a:off x="754380" y="2578735"/>
            <a:ext cx="4064000" cy="521970"/>
          </a:xfrm>
          <a:prstGeom prst="rect">
            <a:avLst/>
          </a:prstGeom>
          <a:noFill/>
        </p:spPr>
        <p:txBody>
          <a:bodyPr wrap="square" rtlCol="0">
            <a:spAutoFit/>
          </a:bodyPr>
          <a:p>
            <a:r>
              <a:rPr lang="zh-CN" altLang="en-US" sz="2800"/>
              <a:t>位置更新公式：</a:t>
            </a:r>
            <a:endParaRPr lang="zh-CN" altLang="en-US" sz="2800"/>
          </a:p>
        </p:txBody>
      </p:sp>
      <p:pic>
        <p:nvPicPr>
          <p:cNvPr id="7" name="图片 6"/>
          <p:cNvPicPr>
            <a:picLocks noChangeAspect="1"/>
          </p:cNvPicPr>
          <p:nvPr/>
        </p:nvPicPr>
        <p:blipFill>
          <a:blip r:embed="rId2"/>
          <a:stretch>
            <a:fillRect/>
          </a:stretch>
        </p:blipFill>
        <p:spPr>
          <a:xfrm>
            <a:off x="3507105" y="4047490"/>
            <a:ext cx="1905635" cy="809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创新点：</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844550" y="1808480"/>
            <a:ext cx="4064000" cy="368300"/>
          </a:xfrm>
          <a:prstGeom prst="rect">
            <a:avLst/>
          </a:prstGeom>
          <a:noFill/>
        </p:spPr>
        <p:txBody>
          <a:bodyPr wrap="square" rtlCol="0">
            <a:spAutoFit/>
          </a:bodyPr>
          <a:p>
            <a:r>
              <a:rPr lang="zh-CN" altLang="en-US"/>
              <a:t>原始算法</a:t>
            </a:r>
            <a:r>
              <a:rPr lang="zh-CN" altLang="en-US"/>
              <a:t>缺点：更新策略太过单一</a:t>
            </a:r>
            <a:endParaRPr lang="zh-CN" altLang="en-US"/>
          </a:p>
        </p:txBody>
      </p:sp>
      <p:pic>
        <p:nvPicPr>
          <p:cNvPr id="5" name="图片 4"/>
          <p:cNvPicPr>
            <a:picLocks noChangeAspect="1"/>
          </p:cNvPicPr>
          <p:nvPr/>
        </p:nvPicPr>
        <p:blipFill>
          <a:blip r:embed="rId1"/>
          <a:stretch>
            <a:fillRect/>
          </a:stretch>
        </p:blipFill>
        <p:spPr>
          <a:xfrm>
            <a:off x="844550" y="3215640"/>
            <a:ext cx="5762625" cy="1733550"/>
          </a:xfrm>
          <a:prstGeom prst="rect">
            <a:avLst/>
          </a:prstGeom>
        </p:spPr>
      </p:pic>
      <p:sp>
        <p:nvSpPr>
          <p:cNvPr id="7" name="文本框 6"/>
          <p:cNvSpPr txBox="1"/>
          <p:nvPr/>
        </p:nvSpPr>
        <p:spPr>
          <a:xfrm>
            <a:off x="844550" y="2646045"/>
            <a:ext cx="4064000" cy="368300"/>
          </a:xfrm>
          <a:prstGeom prst="rect">
            <a:avLst/>
          </a:prstGeom>
          <a:noFill/>
        </p:spPr>
        <p:txBody>
          <a:bodyPr wrap="square" rtlCol="0">
            <a:spAutoFit/>
          </a:bodyPr>
          <a:p>
            <a:r>
              <a:rPr lang="zh-CN" altLang="en-US"/>
              <a:t>加入了三种差分搜索</a:t>
            </a:r>
            <a:r>
              <a:rPr lang="zh-CN" altLang="en-US"/>
              <a:t>算子</a:t>
            </a:r>
            <a:endParaRPr lang="zh-CN" altLang="en-US"/>
          </a:p>
        </p:txBody>
      </p:sp>
      <p:sp>
        <p:nvSpPr>
          <p:cNvPr id="8" name="文本框 7"/>
          <p:cNvSpPr txBox="1"/>
          <p:nvPr/>
        </p:nvSpPr>
        <p:spPr>
          <a:xfrm>
            <a:off x="6885305" y="2646045"/>
            <a:ext cx="4064000" cy="368300"/>
          </a:xfrm>
          <a:prstGeom prst="rect">
            <a:avLst/>
          </a:prstGeom>
          <a:noFill/>
        </p:spPr>
        <p:txBody>
          <a:bodyPr wrap="square" rtlCol="0">
            <a:spAutoFit/>
          </a:bodyPr>
          <a:p>
            <a:r>
              <a:rPr lang="zh-CN" altLang="en-US"/>
              <a:t>使用轮盘赌进行策略</a:t>
            </a:r>
            <a:r>
              <a:rPr lang="zh-CN" altLang="en-US"/>
              <a:t>选择</a:t>
            </a:r>
            <a:endParaRPr lang="zh-CN" altLang="en-US"/>
          </a:p>
        </p:txBody>
      </p:sp>
      <p:pic>
        <p:nvPicPr>
          <p:cNvPr id="9" name="图片 8"/>
          <p:cNvPicPr>
            <a:picLocks noChangeAspect="1"/>
          </p:cNvPicPr>
          <p:nvPr/>
        </p:nvPicPr>
        <p:blipFill>
          <a:blip r:embed="rId2"/>
          <a:stretch>
            <a:fillRect/>
          </a:stretch>
        </p:blipFill>
        <p:spPr>
          <a:xfrm>
            <a:off x="6885305" y="3215640"/>
            <a:ext cx="2981325" cy="581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仿真</a:t>
            </a:r>
            <a:r>
              <a:rPr lang="zh-CN" altLang="en-US" sz="2800">
                <a:solidFill>
                  <a:schemeClr val="accent1"/>
                </a:solidFill>
                <a:effectLst>
                  <a:outerShdw blurRad="38100" dist="25400" dir="5400000" algn="ctr" rotWithShape="0">
                    <a:srgbClr val="6E747A">
                      <a:alpha val="43000"/>
                    </a:srgbClr>
                  </a:outerShdw>
                </a:effectLst>
              </a:rPr>
              <a:t>实验：</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2202180" y="1949450"/>
            <a:ext cx="7550150" cy="2168525"/>
          </a:xfrm>
          <a:prstGeom prst="rect">
            <a:avLst/>
          </a:prstGeom>
          <a:noFill/>
        </p:spPr>
        <p:txBody>
          <a:bodyPr wrap="square" rtlCol="0">
            <a:spAutoFit/>
          </a:bodyPr>
          <a:p>
            <a:pPr>
              <a:lnSpc>
                <a:spcPct val="150000"/>
              </a:lnSpc>
            </a:pPr>
            <a:r>
              <a:rPr lang="zh-CN" altLang="en-US"/>
              <a:t>多机器人的在线路径规划是一个最小化问题，处理的是在复杂环境中移动到下一点而不与静态动态障碍物碰撞的机器人和其他成本最低并逐步达到目标点的机器人。</a:t>
            </a:r>
            <a:endParaRPr lang="zh-CN" altLang="en-US"/>
          </a:p>
          <a:p>
            <a:pPr>
              <a:lnSpc>
                <a:spcPct val="150000"/>
              </a:lnSpc>
            </a:pPr>
            <a:endParaRPr lang="zh-CN" altLang="en-US"/>
          </a:p>
          <a:p>
            <a:pPr>
              <a:lnSpc>
                <a:spcPct val="150000"/>
              </a:lnSpc>
            </a:pPr>
            <a:r>
              <a:rPr lang="zh-CN" altLang="en-US"/>
              <a:t>实验中使用的场地是二维的，</a:t>
            </a:r>
            <a:r>
              <a:rPr lang="zh-CN" altLang="en-US"/>
              <a:t>无人机是同质且是圆形</a:t>
            </a:r>
            <a:r>
              <a:rPr lang="zh-CN" altLang="en-US"/>
              <a:t>的。</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320800" y="1473835"/>
            <a:ext cx="3027045" cy="1419225"/>
          </a:xfrm>
          <a:prstGeom prst="rect">
            <a:avLst/>
          </a:prstGeom>
        </p:spPr>
      </p:pic>
      <p:sp>
        <p:nvSpPr>
          <p:cNvPr id="4" name="文本框 3"/>
          <p:cNvSpPr txBox="1"/>
          <p:nvPr/>
        </p:nvSpPr>
        <p:spPr>
          <a:xfrm>
            <a:off x="5628640" y="1790700"/>
            <a:ext cx="4064000" cy="415290"/>
          </a:xfrm>
          <a:prstGeom prst="rect">
            <a:avLst/>
          </a:prstGeom>
          <a:noFill/>
        </p:spPr>
        <p:txBody>
          <a:bodyPr wrap="square" rtlCol="0">
            <a:noAutofit/>
          </a:bodyPr>
          <a:p>
            <a:endParaRPr lang="en-US" altLang="zh-CN"/>
          </a:p>
        </p:txBody>
      </p:sp>
      <p:graphicFrame>
        <p:nvGraphicFramePr>
          <p:cNvPr id="10" name="对象 9"/>
          <p:cNvGraphicFramePr/>
          <p:nvPr/>
        </p:nvGraphicFramePr>
        <p:xfrm>
          <a:off x="1143953" y="2934018"/>
          <a:ext cx="8205470" cy="2168525"/>
        </p:xfrm>
        <a:graphic>
          <a:graphicData uri="http://schemas.openxmlformats.org/presentationml/2006/ole">
            <mc:AlternateContent xmlns:mc="http://schemas.openxmlformats.org/markup-compatibility/2006">
              <mc:Choice xmlns:v="urn:schemas-microsoft-com:vml" Requires="v">
                <p:oleObj spid="_x0000_s11" name="" r:id="rId2" imgW="2908300" imgH="965200" progId="Equation.KSEE3">
                  <p:embed/>
                </p:oleObj>
              </mc:Choice>
              <mc:Fallback>
                <p:oleObj name="" r:id="rId2" imgW="2908300" imgH="965200" progId="Equation.KSEE3">
                  <p:embed/>
                  <p:pic>
                    <p:nvPicPr>
                      <p:cNvPr id="0" name="图片 10"/>
                      <p:cNvPicPr/>
                      <p:nvPr/>
                    </p:nvPicPr>
                    <p:blipFill>
                      <a:blip r:embed="rId3"/>
                      <a:stretch>
                        <a:fillRect/>
                      </a:stretch>
                    </p:blipFill>
                    <p:spPr>
                      <a:xfrm>
                        <a:off x="1143953" y="2934018"/>
                        <a:ext cx="8205470" cy="2168525"/>
                      </a:xfrm>
                      <a:prstGeom prst="rect">
                        <a:avLst/>
                      </a:prstGeom>
                    </p:spPr>
                  </p:pic>
                </p:oleObj>
              </mc:Fallback>
            </mc:AlternateContent>
          </a:graphicData>
        </a:graphic>
      </p:graphicFrame>
      <p:sp>
        <p:nvSpPr>
          <p:cNvPr id="12" name="文本框 11"/>
          <p:cNvSpPr txBox="1"/>
          <p:nvPr/>
        </p:nvSpPr>
        <p:spPr>
          <a:xfrm>
            <a:off x="4769485" y="1684020"/>
            <a:ext cx="5992495" cy="521970"/>
          </a:xfrm>
          <a:prstGeom prst="rect">
            <a:avLst/>
          </a:prstGeom>
          <a:noFill/>
        </p:spPr>
        <p:txBody>
          <a:bodyPr wrap="square" rtlCol="0">
            <a:spAutoFit/>
          </a:bodyPr>
          <a:p>
            <a:r>
              <a:rPr lang="zh-CN" altLang="en-US" sz="2800"/>
              <a:t>问题的规模取决于机器人的数量</a:t>
            </a:r>
            <a:r>
              <a:rPr lang="en-US" altLang="zh-CN" sz="2800"/>
              <a:t>N</a:t>
            </a:r>
            <a:r>
              <a:rPr lang="en-US" altLang="zh-CN" sz="2800" baseline="30000"/>
              <a:t>R</a:t>
            </a:r>
            <a:endParaRPr lang="en-US" altLang="zh-CN" sz="2800" baseline="30000"/>
          </a:p>
        </p:txBody>
      </p:sp>
      <p:sp>
        <p:nvSpPr>
          <p:cNvPr id="13" name="文本框 12"/>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仿真</a:t>
            </a:r>
            <a:r>
              <a:rPr lang="zh-CN" altLang="en-US" sz="2800">
                <a:solidFill>
                  <a:schemeClr val="accent1"/>
                </a:solidFill>
                <a:effectLst>
                  <a:outerShdw blurRad="38100" dist="25400" dir="5400000" algn="ctr" rotWithShape="0">
                    <a:srgbClr val="6E747A">
                      <a:alpha val="43000"/>
                    </a:srgbClr>
                  </a:outerShdw>
                </a:effectLst>
              </a:rPr>
              <a:t>实验：</a:t>
            </a:r>
            <a:endParaRPr lang="zh-CN" altLang="en-US" sz="28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2077720" y="1615440"/>
            <a:ext cx="5901055" cy="485775"/>
          </a:xfrm>
          <a:prstGeom prst="rect">
            <a:avLst/>
          </a:prstGeom>
        </p:spPr>
      </p:pic>
      <p:sp>
        <p:nvSpPr>
          <p:cNvPr id="4" name="文本框 3"/>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仿真</a:t>
            </a:r>
            <a:r>
              <a:rPr lang="zh-CN" altLang="en-US" sz="2800">
                <a:solidFill>
                  <a:schemeClr val="accent1"/>
                </a:solidFill>
                <a:effectLst>
                  <a:outerShdw blurRad="38100" dist="25400" dir="5400000" algn="ctr" rotWithShape="0">
                    <a:srgbClr val="6E747A">
                      <a:alpha val="43000"/>
                    </a:srgbClr>
                  </a:outerShdw>
                </a:effectLst>
              </a:rPr>
              <a:t>实验：</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a:off x="516890" y="1875790"/>
            <a:ext cx="4064000" cy="368300"/>
          </a:xfrm>
          <a:prstGeom prst="rect">
            <a:avLst/>
          </a:prstGeom>
          <a:noFill/>
        </p:spPr>
        <p:txBody>
          <a:bodyPr wrap="square" rtlCol="0">
            <a:spAutoFit/>
          </a:bodyPr>
          <a:p>
            <a:r>
              <a:rPr lang="zh-CN" altLang="en-US"/>
              <a:t>目标</a:t>
            </a:r>
            <a:r>
              <a:rPr lang="zh-CN" altLang="en-US"/>
              <a:t>函数：</a:t>
            </a:r>
            <a:endParaRPr lang="zh-CN" altLang="en-US"/>
          </a:p>
        </p:txBody>
      </p:sp>
      <p:pic>
        <p:nvPicPr>
          <p:cNvPr id="8" name="图片 7"/>
          <p:cNvPicPr>
            <a:picLocks noChangeAspect="1"/>
          </p:cNvPicPr>
          <p:nvPr/>
        </p:nvPicPr>
        <p:blipFill>
          <a:blip r:embed="rId2"/>
          <a:stretch>
            <a:fillRect/>
          </a:stretch>
        </p:blipFill>
        <p:spPr>
          <a:xfrm>
            <a:off x="2077720" y="2309495"/>
            <a:ext cx="2299970" cy="558800"/>
          </a:xfrm>
          <a:prstGeom prst="rect">
            <a:avLst/>
          </a:prstGeom>
        </p:spPr>
      </p:pic>
      <p:pic>
        <p:nvPicPr>
          <p:cNvPr id="9" name="图片 8"/>
          <p:cNvPicPr>
            <a:picLocks noChangeAspect="1"/>
          </p:cNvPicPr>
          <p:nvPr/>
        </p:nvPicPr>
        <p:blipFill>
          <a:blip r:embed="rId3"/>
          <a:stretch>
            <a:fillRect/>
          </a:stretch>
        </p:blipFill>
        <p:spPr>
          <a:xfrm>
            <a:off x="695960" y="3076575"/>
            <a:ext cx="2552700" cy="2019300"/>
          </a:xfrm>
          <a:prstGeom prst="rect">
            <a:avLst/>
          </a:prstGeom>
        </p:spPr>
      </p:pic>
      <p:pic>
        <p:nvPicPr>
          <p:cNvPr id="10" name="图片 9"/>
          <p:cNvPicPr>
            <a:picLocks noChangeAspect="1"/>
          </p:cNvPicPr>
          <p:nvPr/>
        </p:nvPicPr>
        <p:blipFill>
          <a:blip r:embed="rId4"/>
          <a:stretch>
            <a:fillRect/>
          </a:stretch>
        </p:blipFill>
        <p:spPr>
          <a:xfrm>
            <a:off x="3679825" y="3076575"/>
            <a:ext cx="2520950" cy="831850"/>
          </a:xfrm>
          <a:prstGeom prst="rect">
            <a:avLst/>
          </a:prstGeom>
        </p:spPr>
      </p:pic>
      <p:pic>
        <p:nvPicPr>
          <p:cNvPr id="11" name="图片 10"/>
          <p:cNvPicPr>
            <a:picLocks noChangeAspect="1"/>
          </p:cNvPicPr>
          <p:nvPr/>
        </p:nvPicPr>
        <p:blipFill>
          <a:blip r:embed="rId5"/>
          <a:stretch>
            <a:fillRect/>
          </a:stretch>
        </p:blipFill>
        <p:spPr>
          <a:xfrm>
            <a:off x="3679825" y="4059555"/>
            <a:ext cx="2633980" cy="916940"/>
          </a:xfrm>
          <a:prstGeom prst="rect">
            <a:avLst/>
          </a:prstGeom>
        </p:spPr>
      </p:pic>
      <p:pic>
        <p:nvPicPr>
          <p:cNvPr id="12" name="图片 11"/>
          <p:cNvPicPr>
            <a:picLocks noChangeAspect="1"/>
          </p:cNvPicPr>
          <p:nvPr/>
        </p:nvPicPr>
        <p:blipFill>
          <a:blip r:embed="rId6"/>
          <a:stretch>
            <a:fillRect/>
          </a:stretch>
        </p:blipFill>
        <p:spPr>
          <a:xfrm>
            <a:off x="6741160" y="3114675"/>
            <a:ext cx="2284730" cy="793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754380" y="9518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算法</a:t>
            </a:r>
            <a:r>
              <a:rPr lang="zh-CN" altLang="en-US" sz="2800">
                <a:solidFill>
                  <a:schemeClr val="accent1"/>
                </a:solidFill>
                <a:effectLst>
                  <a:outerShdw blurRad="38100" dist="25400" dir="5400000" algn="ctr" rotWithShape="0">
                    <a:srgbClr val="6E747A">
                      <a:alpha val="43000"/>
                    </a:srgbClr>
                  </a:outerShdw>
                </a:effectLst>
              </a:rPr>
              <a:t>评估：</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754380" y="1911985"/>
            <a:ext cx="2929890" cy="368300"/>
          </a:xfrm>
          <a:prstGeom prst="rect">
            <a:avLst/>
          </a:prstGeom>
          <a:noFill/>
        </p:spPr>
        <p:txBody>
          <a:bodyPr wrap="square" rtlCol="0">
            <a:spAutoFit/>
          </a:bodyPr>
          <a:p>
            <a:r>
              <a:rPr lang="zh-CN" altLang="en-US"/>
              <a:t>平均路径偏差误差</a:t>
            </a:r>
            <a:r>
              <a:rPr lang="en-US" altLang="zh-CN"/>
              <a:t>(APDE)</a:t>
            </a:r>
            <a:r>
              <a:rPr lang="zh-CN" altLang="en-US"/>
              <a:t>：</a:t>
            </a:r>
            <a:endParaRPr lang="zh-CN" altLang="en-US"/>
          </a:p>
        </p:txBody>
      </p:sp>
      <p:pic>
        <p:nvPicPr>
          <p:cNvPr id="5" name="图片 4"/>
          <p:cNvPicPr>
            <a:picLocks noChangeAspect="1"/>
          </p:cNvPicPr>
          <p:nvPr/>
        </p:nvPicPr>
        <p:blipFill>
          <a:blip r:embed="rId1"/>
          <a:stretch>
            <a:fillRect/>
          </a:stretch>
        </p:blipFill>
        <p:spPr>
          <a:xfrm>
            <a:off x="754380" y="2646045"/>
            <a:ext cx="2171700" cy="723900"/>
          </a:xfrm>
          <a:prstGeom prst="rect">
            <a:avLst/>
          </a:prstGeom>
        </p:spPr>
      </p:pic>
      <p:pic>
        <p:nvPicPr>
          <p:cNvPr id="7" name="图片 6"/>
          <p:cNvPicPr>
            <a:picLocks noChangeAspect="1"/>
          </p:cNvPicPr>
          <p:nvPr/>
        </p:nvPicPr>
        <p:blipFill>
          <a:blip r:embed="rId2"/>
          <a:stretch>
            <a:fillRect/>
          </a:stretch>
        </p:blipFill>
        <p:spPr>
          <a:xfrm>
            <a:off x="754380" y="3735705"/>
            <a:ext cx="2247900" cy="657225"/>
          </a:xfrm>
          <a:prstGeom prst="rect">
            <a:avLst/>
          </a:prstGeom>
        </p:spPr>
      </p:pic>
      <p:sp>
        <p:nvSpPr>
          <p:cNvPr id="8" name="文本框 7"/>
          <p:cNvSpPr txBox="1"/>
          <p:nvPr/>
        </p:nvSpPr>
        <p:spPr>
          <a:xfrm>
            <a:off x="4512310" y="1980565"/>
            <a:ext cx="2929890" cy="368300"/>
          </a:xfrm>
          <a:prstGeom prst="rect">
            <a:avLst/>
          </a:prstGeom>
          <a:noFill/>
        </p:spPr>
        <p:txBody>
          <a:bodyPr wrap="square" rtlCol="0">
            <a:spAutoFit/>
          </a:bodyPr>
          <a:p>
            <a:r>
              <a:rPr lang="zh-CN" altLang="en-US"/>
              <a:t>平均未达目标距离</a:t>
            </a:r>
            <a:r>
              <a:rPr lang="en-US" altLang="zh-CN"/>
              <a:t>(AUGD)</a:t>
            </a:r>
            <a:r>
              <a:rPr lang="zh-CN" altLang="en-US"/>
              <a:t>：</a:t>
            </a:r>
            <a:endParaRPr lang="zh-CN" altLang="en-US"/>
          </a:p>
        </p:txBody>
      </p:sp>
      <p:pic>
        <p:nvPicPr>
          <p:cNvPr id="10" name="图片 9"/>
          <p:cNvPicPr>
            <a:picLocks noChangeAspect="1"/>
          </p:cNvPicPr>
          <p:nvPr/>
        </p:nvPicPr>
        <p:blipFill>
          <a:blip r:embed="rId3"/>
          <a:stretch>
            <a:fillRect/>
          </a:stretch>
        </p:blipFill>
        <p:spPr>
          <a:xfrm>
            <a:off x="4602480" y="2646045"/>
            <a:ext cx="2434590" cy="574675"/>
          </a:xfrm>
          <a:prstGeom prst="rect">
            <a:avLst/>
          </a:prstGeom>
        </p:spPr>
      </p:pic>
      <p:pic>
        <p:nvPicPr>
          <p:cNvPr id="11" name="图片 10"/>
          <p:cNvPicPr>
            <a:picLocks noChangeAspect="1"/>
          </p:cNvPicPr>
          <p:nvPr/>
        </p:nvPicPr>
        <p:blipFill>
          <a:blip r:embed="rId4"/>
          <a:stretch>
            <a:fillRect/>
          </a:stretch>
        </p:blipFill>
        <p:spPr>
          <a:xfrm>
            <a:off x="4602480" y="3517900"/>
            <a:ext cx="2421255" cy="908050"/>
          </a:xfrm>
          <a:prstGeom prst="rect">
            <a:avLst/>
          </a:prstGeom>
        </p:spPr>
      </p:pic>
      <p:pic>
        <p:nvPicPr>
          <p:cNvPr id="12" name="图片 11"/>
          <p:cNvPicPr>
            <a:picLocks noChangeAspect="1"/>
          </p:cNvPicPr>
          <p:nvPr/>
        </p:nvPicPr>
        <p:blipFill>
          <a:blip r:embed="rId5"/>
          <a:stretch>
            <a:fillRect/>
          </a:stretch>
        </p:blipFill>
        <p:spPr>
          <a:xfrm>
            <a:off x="4602480" y="4723130"/>
            <a:ext cx="2560955" cy="706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516890" y="843280"/>
            <a:ext cx="6417945" cy="3014980"/>
          </a:xfrm>
          <a:prstGeom prst="rect">
            <a:avLst/>
          </a:prstGeom>
        </p:spPr>
      </p:pic>
      <p:sp>
        <p:nvSpPr>
          <p:cNvPr id="4" name="文本框 3"/>
          <p:cNvSpPr txBox="1"/>
          <p:nvPr/>
        </p:nvSpPr>
        <p:spPr>
          <a:xfrm>
            <a:off x="754380" y="4036695"/>
            <a:ext cx="6147435" cy="645160"/>
          </a:xfrm>
          <a:prstGeom prst="rect">
            <a:avLst/>
          </a:prstGeom>
          <a:noFill/>
        </p:spPr>
        <p:txBody>
          <a:bodyPr wrap="square" rtlCol="0">
            <a:spAutoFit/>
          </a:bodyPr>
          <a:p>
            <a:pPr algn="ctr"/>
            <a:r>
              <a:rPr lang="en-US" altLang="zh-CN"/>
              <a:t>100*100</a:t>
            </a:r>
            <a:endParaRPr lang="en-US" altLang="zh-CN"/>
          </a:p>
          <a:p>
            <a:r>
              <a:rPr lang="en-US" altLang="zh-CN"/>
              <a:t>6</a:t>
            </a:r>
            <a:r>
              <a:rPr lang="zh-CN" altLang="en-US"/>
              <a:t>个机器人，</a:t>
            </a:r>
            <a:r>
              <a:rPr lang="en-US" altLang="zh-CN"/>
              <a:t>7</a:t>
            </a:r>
            <a:r>
              <a:rPr lang="zh-CN" altLang="en-US"/>
              <a:t>个静态障碍物</a:t>
            </a:r>
            <a:r>
              <a:rPr lang="en-US" altLang="zh-CN"/>
              <a:t>(</a:t>
            </a:r>
            <a:r>
              <a:rPr lang="zh-CN" altLang="en-US"/>
              <a:t>不同尺寸</a:t>
            </a:r>
            <a:r>
              <a:rPr lang="en-US" altLang="zh-CN"/>
              <a:t>)</a:t>
            </a:r>
            <a:r>
              <a:rPr lang="zh-CN" altLang="en-US"/>
              <a:t>，</a:t>
            </a:r>
            <a:r>
              <a:rPr lang="en-US" altLang="zh-CN"/>
              <a:t>3</a:t>
            </a:r>
            <a:r>
              <a:rPr lang="zh-CN" altLang="en-US"/>
              <a:t>个动态</a:t>
            </a:r>
            <a:r>
              <a:rPr lang="zh-CN" altLang="en-US"/>
              <a:t>障碍物</a:t>
            </a:r>
            <a:endParaRPr lang="zh-CN" altLang="en-US"/>
          </a:p>
        </p:txBody>
      </p:sp>
      <p:pic>
        <p:nvPicPr>
          <p:cNvPr id="5" name="图片 4"/>
          <p:cNvPicPr>
            <a:picLocks noChangeAspect="1"/>
          </p:cNvPicPr>
          <p:nvPr/>
        </p:nvPicPr>
        <p:blipFill>
          <a:blip r:embed="rId2"/>
          <a:stretch>
            <a:fillRect/>
          </a:stretch>
        </p:blipFill>
        <p:spPr>
          <a:xfrm>
            <a:off x="7430135" y="841375"/>
            <a:ext cx="3569335" cy="3563620"/>
          </a:xfrm>
          <a:prstGeom prst="rect">
            <a:avLst/>
          </a:prstGeom>
        </p:spPr>
      </p:pic>
      <p:sp>
        <p:nvSpPr>
          <p:cNvPr id="7" name="文本框 6"/>
          <p:cNvSpPr txBox="1"/>
          <p:nvPr/>
        </p:nvSpPr>
        <p:spPr>
          <a:xfrm>
            <a:off x="7105015" y="4589780"/>
            <a:ext cx="4218940" cy="1198880"/>
          </a:xfrm>
          <a:prstGeom prst="rect">
            <a:avLst/>
          </a:prstGeom>
          <a:noFill/>
        </p:spPr>
        <p:txBody>
          <a:bodyPr wrap="square" rtlCol="0">
            <a:spAutoFit/>
          </a:bodyPr>
          <a:p>
            <a:pPr algn="ctr"/>
            <a:r>
              <a:rPr lang="en-US" altLang="zh-CN"/>
              <a:t>200*200</a:t>
            </a:r>
            <a:endParaRPr lang="en-US" altLang="zh-CN"/>
          </a:p>
          <a:p>
            <a:pPr algn="ctr"/>
            <a:r>
              <a:rPr lang="en-US" altLang="zh-CN"/>
              <a:t>12</a:t>
            </a:r>
            <a:r>
              <a:rPr lang="zh-CN" altLang="en-US"/>
              <a:t>个机器人</a:t>
            </a:r>
            <a:endParaRPr lang="zh-CN" altLang="en-US"/>
          </a:p>
          <a:p>
            <a:pPr algn="ctr"/>
            <a:r>
              <a:rPr lang="en-US" altLang="zh-CN"/>
              <a:t>14</a:t>
            </a:r>
            <a:r>
              <a:rPr lang="zh-CN" altLang="en-US"/>
              <a:t>个静态障碍物</a:t>
            </a:r>
            <a:r>
              <a:rPr lang="en-US" altLang="zh-CN"/>
              <a:t>(</a:t>
            </a:r>
            <a:r>
              <a:rPr lang="zh-CN" altLang="en-US"/>
              <a:t>不同尺寸</a:t>
            </a:r>
            <a:r>
              <a:rPr lang="en-US" altLang="zh-CN"/>
              <a:t>)</a:t>
            </a:r>
            <a:endParaRPr lang="zh-CN" altLang="en-US"/>
          </a:p>
          <a:p>
            <a:pPr algn="ctr"/>
            <a:r>
              <a:rPr lang="en-US" altLang="zh-CN"/>
              <a:t>6</a:t>
            </a:r>
            <a:r>
              <a:rPr lang="zh-CN" altLang="en-US"/>
              <a:t>个同</a:t>
            </a:r>
            <a:r>
              <a:rPr lang="zh-CN" altLang="en-US"/>
              <a:t>速动态</a:t>
            </a:r>
            <a:r>
              <a:rPr lang="zh-CN" altLang="en-US"/>
              <a:t>障碍物</a:t>
            </a:r>
            <a:endParaRPr lang="zh-CN" altLang="en-US"/>
          </a:p>
        </p:txBody>
      </p:sp>
    </p:spTree>
  </p:cSld>
  <p:clrMapOvr>
    <a:masterClrMapping/>
  </p:clrMapOvr>
</p:sld>
</file>

<file path=ppt/tags/tag1.xml><?xml version="1.0" encoding="utf-8"?>
<p:tagLst xmlns:p="http://schemas.openxmlformats.org/presentationml/2006/main">
  <p:tag name="commondata" val="eyJoZGlkIjoiYzNkM2E4OGMzNzgyNGYzNzAzYThmNWI1ZmQ4NTNiYjI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Words>
  <Application>WPS 演示</Application>
  <PresentationFormat>宽屏</PresentationFormat>
  <Paragraphs>74</Paragraphs>
  <Slides>12</Slides>
  <Notes>14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4" baseType="lpstr">
      <vt:lpstr>Arial</vt:lpstr>
      <vt:lpstr>宋体</vt:lpstr>
      <vt:lpstr>Wingdings</vt:lpstr>
      <vt:lpstr>Wingdings 3</vt:lpstr>
      <vt:lpstr>Symbol</vt:lpstr>
      <vt:lpstr>微软雅黑</vt:lpstr>
      <vt:lpstr>微软雅黑 Light</vt:lpstr>
      <vt:lpstr>Arial Unicode MS</vt:lpstr>
      <vt:lpstr>等线</vt:lpstr>
      <vt:lpstr>Cambria Math</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风铃草</cp:lastModifiedBy>
  <cp:revision>67</cp:revision>
  <dcterms:created xsi:type="dcterms:W3CDTF">2020-04-11T01:02:00Z</dcterms:created>
  <dcterms:modified xsi:type="dcterms:W3CDTF">2024-06-21T03:59:01Z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166EEA03B2D94EA5A1AAA6AAE928EE90_12</vt:lpwstr>
  </property>
  <property fmtid="{D5CDD505-2E9C-101B-9397-08002B2CF9AE}" pid="3" name="KSOProductBuildVer">
    <vt:lpwstr>2052-12.1.0.16929</vt:lpwstr>
  </property>
</Properties>
</file>